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s/slide18.xml" ContentType="application/vnd.openxmlformats-officedocument.presentationml.slide+xml"/>
  <Override PartName="/ppt/slides/slide23.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slides/slide21.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s/slide19.xml" ContentType="application/vnd.openxmlformats-officedocument.presentationml.slide+xml"/>
  <Override PartName="/ppt/slides/slide24.xml" ContentType="application/vnd.openxmlformats-officedocument.presentationml.slide+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Override PartName="/ppt/slides/slide22.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s/slide20.xml" ContentType="application/vnd.openxmlformats-officedocument.presentationml.slide+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4718" r:id="rId1"/>
  </p:sldMasterIdLst>
  <p:sldIdLst>
    <p:sldId id="267" r:id="rId2"/>
    <p:sldId id="257" r:id="rId3"/>
    <p:sldId id="291" r:id="rId4"/>
    <p:sldId id="292" r:id="rId5"/>
    <p:sldId id="293" r:id="rId6"/>
    <p:sldId id="259" r:id="rId7"/>
    <p:sldId id="294" r:id="rId8"/>
    <p:sldId id="295" r:id="rId9"/>
    <p:sldId id="296" r:id="rId10"/>
    <p:sldId id="297" r:id="rId11"/>
    <p:sldId id="289" r:id="rId12"/>
    <p:sldId id="287" r:id="rId13"/>
    <p:sldId id="260" r:id="rId14"/>
    <p:sldId id="288" r:id="rId15"/>
    <p:sldId id="271" r:id="rId16"/>
    <p:sldId id="268" r:id="rId17"/>
    <p:sldId id="301" r:id="rId18"/>
    <p:sldId id="299" r:id="rId19"/>
    <p:sldId id="300" r:id="rId20"/>
    <p:sldId id="263" r:id="rId21"/>
    <p:sldId id="262" r:id="rId22"/>
    <p:sldId id="298" r:id="rId23"/>
    <p:sldId id="269" r:id="rId24"/>
    <p:sldId id="290"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991" autoAdjust="0"/>
    <p:restoredTop sz="94837" autoAdjust="0"/>
  </p:normalViewPr>
  <p:slideViewPr>
    <p:cSldViewPr>
      <p:cViewPr>
        <p:scale>
          <a:sx n="100" d="100"/>
          <a:sy n="100" d="100"/>
        </p:scale>
        <p:origin x="-1912" y="-920"/>
      </p:cViewPr>
      <p:guideLst>
        <p:guide orient="horz" pos="2160"/>
        <p:guide pos="2880"/>
      </p:guideLst>
    </p:cSldViewPr>
  </p:slideViewPr>
  <p:outlineViewPr>
    <p:cViewPr>
      <p:scale>
        <a:sx n="33" d="100"/>
        <a:sy n="33" d="100"/>
      </p:scale>
      <p:origin x="0" y="1164"/>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54AB02A5-4FE5-49D9-9E24-09F23B90C450}" type="datetimeFigureOut">
              <a:rPr lang="en-US" smtClean="0"/>
              <a:pPr/>
              <a:t>5/13/11</a:t>
            </a:fld>
            <a:endParaRPr lang="en-US"/>
          </a:p>
        </p:txBody>
      </p:sp>
      <p:sp>
        <p:nvSpPr>
          <p:cNvPr id="17" name="Footer Placeholder 16"/>
          <p:cNvSpPr>
            <a:spLocks noGrp="1"/>
          </p:cNvSpPr>
          <p:nvPr>
            <p:ph type="ftr" sz="quarter" idx="11"/>
          </p:nvPr>
        </p:nvSpPr>
        <p:spPr/>
        <p:txBody>
          <a:bodyPr/>
          <a:lstStyle/>
          <a:p>
            <a:endParaRPr kumimoji="0" lang="en-US"/>
          </a:p>
        </p:txBody>
      </p:sp>
      <p:sp>
        <p:nvSpPr>
          <p:cNvPr id="29" name="Slide Number Placeholder 28"/>
          <p:cNvSpPr>
            <a:spLocks noGrp="1"/>
          </p:cNvSpPr>
          <p:nvPr>
            <p:ph type="sldNum" sz="quarter" idx="12"/>
          </p:nvPr>
        </p:nvSpPr>
        <p:spPr/>
        <p:txBody>
          <a:bodyPr/>
          <a:lstStyle/>
          <a:p>
            <a:fld id="{69E29E33-B620-47F9-BB04-8846C2A5AFCC}" type="slidenum">
              <a:rPr kumimoji="0" lang="en-US" smtClean="0"/>
              <a:pPr/>
              <a:t>‹#›</a:t>
            </a:fld>
            <a:endParaRPr kumimoji="0"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25149BA-D3DC-4615-B55B-BC218069D933}" type="datetimeFigureOut">
              <a:rPr lang="en-US" smtClean="0"/>
              <a:pPr/>
              <a:t>5/13/11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2CAC72-4A71-413B-A3E5-CAE00586AFB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25149BA-D3DC-4615-B55B-BC218069D933}" type="datetimeFigureOut">
              <a:rPr lang="en-US" smtClean="0"/>
              <a:pPr/>
              <a:t>5/13/11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2CAC72-4A71-413B-A3E5-CAE00586AFB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25149BA-D3DC-4615-B55B-BC218069D933}" type="datetimeFigureOut">
              <a:rPr lang="en-US" smtClean="0"/>
              <a:pPr/>
              <a:t>5/13/11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2CAC72-4A71-413B-A3E5-CAE00586AFB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3F416CD-67A3-4CF0-A210-F6AF31AC147F}" type="datetimeFigureOut">
              <a:rPr lang="en-US" smtClean="0"/>
              <a:pPr/>
              <a:t>5/13/11</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a:xfrm>
            <a:off x="7924800" y="6416675"/>
            <a:ext cx="762000" cy="365125"/>
          </a:xfrm>
        </p:spPr>
        <p:txBody>
          <a:bodyPr/>
          <a:lstStyle/>
          <a:p>
            <a:fld id="{96652B35-718D-4E28-AFEB-B694A3B357E8}" type="slidenum">
              <a:rPr kumimoji="0" lang="en-US" smtClean="0"/>
              <a:pPr/>
              <a:t>‹#›</a:t>
            </a:fld>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25149BA-D3DC-4615-B55B-BC218069D933}" type="datetimeFigureOut">
              <a:rPr lang="en-US" smtClean="0"/>
              <a:pPr/>
              <a:t>5/13/11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2CAC72-4A71-413B-A3E5-CAE00586AFB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25149BA-D3DC-4615-B55B-BC218069D933}" type="datetimeFigureOut">
              <a:rPr lang="en-US" smtClean="0"/>
              <a:pPr/>
              <a:t>5/13/11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52CAC72-4A71-413B-A3E5-CAE00586AFB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25149BA-D3DC-4615-B55B-BC218069D933}" type="datetimeFigureOut">
              <a:rPr lang="en-US" smtClean="0"/>
              <a:pPr/>
              <a:t>5/13/11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2CAC72-4A71-413B-A3E5-CAE00586AFB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5149BA-D3DC-4615-B55B-BC218069D933}" type="datetimeFigureOut">
              <a:rPr lang="en-US" smtClean="0"/>
              <a:pPr/>
              <a:t>5/13/11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52CAC72-4A71-413B-A3E5-CAE00586AFB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25149BA-D3DC-4615-B55B-BC218069D933}" type="datetimeFigureOut">
              <a:rPr lang="en-US" smtClean="0"/>
              <a:pPr/>
              <a:t>5/13/11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25149BA-D3DC-4615-B55B-BC218069D933}" type="datetimeFigureOut">
              <a:rPr lang="en-US" smtClean="0"/>
              <a:pPr/>
              <a:t>5/13/11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2CAC72-4A71-413B-A3E5-CAE00586AFB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625149BA-D3DC-4615-B55B-BC218069D933}" type="datetimeFigureOut">
              <a:rPr lang="en-US" smtClean="0"/>
              <a:pPr/>
              <a:t>5/13/11</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352CAC72-4A71-413B-A3E5-CAE00586AFB7}"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4719" r:id="rId1"/>
    <p:sldLayoutId id="2147484720" r:id="rId2"/>
    <p:sldLayoutId id="2147484721" r:id="rId3"/>
    <p:sldLayoutId id="2147484722" r:id="rId4"/>
    <p:sldLayoutId id="2147484723" r:id="rId5"/>
    <p:sldLayoutId id="2147484724" r:id="rId6"/>
    <p:sldLayoutId id="2147484725" r:id="rId7"/>
    <p:sldLayoutId id="2147484726" r:id="rId8"/>
    <p:sldLayoutId id="2147484727" r:id="rId9"/>
    <p:sldLayoutId id="2147484728" r:id="rId10"/>
    <p:sldLayoutId id="2147484729"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eg"/><Relationship Id="rId3"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jpeg"/><Relationship Id="rId1" Type="http://schemas.openxmlformats.org/officeDocument/2006/relationships/slideLayout" Target="../slideLayouts/slideLayout2.xml"/><Relationship Id="rId2" Type="http://schemas.openxmlformats.org/officeDocument/2006/relationships/hyperlink" Target="http://jbinette1080.wikispaces.com/Defense+mechanisms"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www.youtube.com/watch?v=N3CDDu4AYSg" TargetMode="External"/><Relationship Id="rId4" Type="http://schemas.openxmlformats.org/officeDocument/2006/relationships/image" Target="../media/image12.jpeg"/><Relationship Id="rId1" Type="http://schemas.openxmlformats.org/officeDocument/2006/relationships/slideLayout" Target="../slideLayouts/slideLayout2.xml"/><Relationship Id="rId2" Type="http://schemas.openxmlformats.org/officeDocument/2006/relationships/hyperlink" Target="http://jbinette1080.wikispaces.com/The+Ultimate+Warrior"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jbinette1080.wikispaces.com/Relativist+position" TargetMode="External"/><Relationship Id="rId3" Type="http://schemas.openxmlformats.org/officeDocument/2006/relationships/image" Target="../media/image13.jpeg"/></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hyperlink" Target="http://jbinette1080.wikispaces.com/Age+identity" TargetMode="External"/><Relationship Id="rId1" Type="http://schemas.openxmlformats.org/officeDocument/2006/relationships/slideLayout" Target="../slideLayouts/slideLayout2.xml"/><Relationship Id="rId2" Type="http://schemas.openxmlformats.org/officeDocument/2006/relationships/hyperlink" Target="http://losangeles.jobing.com/video_details.asp?Segment=25071&amp;i=45904"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5.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hyperlink" Target="http://jbinette1080.wikispaces.com/Nonassertive,+assertive,+and+agressive+styles"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hyperlink" Target="http://jbinette1080.wikispaces.com/Assimilation+strategies" TargetMode="External"/><Relationship Id="rId3" Type="http://schemas.openxmlformats.org/officeDocument/2006/relationships/image" Target="../media/image16.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hyperlink" Target="http://jbinette1080.wikispaces.com/Accommodation+strategies" TargetMode="External"/><Relationship Id="rId3" Type="http://schemas.openxmlformats.org/officeDocument/2006/relationships/image" Target="../media/image17.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hyperlink" Target="http://jbinette1080.wikispaces.com/Seperation+Strategies" TargetMode="External"/><Relationship Id="rId3" Type="http://schemas.openxmlformats.org/officeDocument/2006/relationships/image" Target="../media/image18.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jbinette1080.wikispaces.com/Sympathy+V.+Empathy" TargetMode="External"/><Relationship Id="rId3" Type="http://schemas.openxmlformats.org/officeDocument/2006/relationships/image" Target="../media/image19.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jpeg"/><Relationship Id="rId3" Type="http://schemas.openxmlformats.org/officeDocument/2006/relationships/hyperlink" Target="http://jbinette1080.wikispaces.com/Culture+shock"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jbinette1080.wikispaces.com/Assumption+of+similarities" TargetMode="External"/><Relationship Id="rId3" Type="http://schemas.openxmlformats.org/officeDocument/2006/relationships/image" Target="../media/image21.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jbinette1080.wikispaces.com/"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 Id="rId3" Type="http://schemas.openxmlformats.org/officeDocument/2006/relationships/hyperlink" Target="http://jbinette1080.wikispaces.com/Increase+relations+with+potential+donor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 Id="rId3" Type="http://schemas.openxmlformats.org/officeDocument/2006/relationships/hyperlink" Target="http://jbinette1080.wikispaces.com/Communicating+more+effectively+with+athletes"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jbinette1080.wikispaces.com/Self+reflexivity" TargetMode="External"/><Relationship Id="rId3" Type="http://schemas.openxmlformats.org/officeDocument/2006/relationships/image" Target="../media/image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jbinette1080.wikispaces.com/Stress+Management" TargetMode="External"/><Relationship Id="rId3" Type="http://schemas.openxmlformats.org/officeDocument/2006/relationships/image" Target="../media/image7.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jbinette1080.wikispaces.com/Increasing+coping+options" TargetMode="External"/><Relationship Id="rId3" Type="http://schemas.openxmlformats.org/officeDocument/2006/relationships/image" Target="../media/image8.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jbinette1080.wikispaces.com/Practicing+coping+options" TargetMode="External"/><Relationship Id="rId3"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Rainy-Day.jpg"/>
          <p:cNvPicPr>
            <a:picLocks noChangeAspect="1"/>
          </p:cNvPicPr>
          <p:nvPr/>
        </p:nvPicPr>
        <p:blipFill>
          <a:blip r:embed="rId2" cstate="print"/>
          <a:stretch>
            <a:fillRect/>
          </a:stretch>
        </p:blipFill>
        <p:spPr>
          <a:xfrm>
            <a:off x="-190500" y="0"/>
            <a:ext cx="9334500" cy="6858000"/>
          </a:xfrm>
          <a:prstGeom prst="rect">
            <a:avLst/>
          </a:prstGeom>
        </p:spPr>
      </p:pic>
      <p:pic>
        <p:nvPicPr>
          <p:cNvPr id="3" name="Picture 2" descr="high-fives-ticker-2.jpg"/>
          <p:cNvPicPr>
            <a:picLocks noChangeAspect="1"/>
          </p:cNvPicPr>
          <p:nvPr/>
        </p:nvPicPr>
        <p:blipFill>
          <a:blip r:embed="rId3" cstate="print">
            <a:alphaModFix amt="76000"/>
          </a:blip>
          <a:stretch>
            <a:fillRect/>
          </a:stretch>
        </p:blipFill>
        <p:spPr>
          <a:xfrm>
            <a:off x="-188686" y="0"/>
            <a:ext cx="9332686" cy="6858000"/>
          </a:xfrm>
          <a:prstGeom prst="rect">
            <a:avLst/>
          </a:prstGeom>
          <a:effectLst>
            <a:outerShdw blurRad="50800" dist="38100" dir="2700000">
              <a:srgbClr val="000000">
                <a:alpha val="43000"/>
              </a:srgbClr>
            </a:outerShdw>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Defense Mechanisms</a:t>
            </a:r>
            <a:r>
              <a:rPr lang="en-US" dirty="0" smtClean="0">
                <a:hlinkClick r:id="rId2"/>
              </a:rPr>
              <a:t>*</a:t>
            </a:r>
            <a:endParaRPr lang="en-US" dirty="0"/>
          </a:p>
        </p:txBody>
      </p:sp>
      <p:pic>
        <p:nvPicPr>
          <p:cNvPr id="4" name="Content Placeholder 3" descr="desert-skiing-icon-1.jpg"/>
          <p:cNvPicPr>
            <a:picLocks noGrp="1" noChangeAspect="1"/>
          </p:cNvPicPr>
          <p:nvPr>
            <p:ph idx="1"/>
          </p:nvPr>
        </p:nvPicPr>
        <p:blipFill>
          <a:blip r:embed="rId3"/>
          <a:srcRect l="-12578" r="-12578"/>
          <a:stretch>
            <a:fillRect/>
          </a:stretch>
        </p:blipFill>
        <p:spPr>
          <a:xfrm>
            <a:off x="1600200" y="1295400"/>
            <a:ext cx="8229600" cy="4709160"/>
          </a:xfrm>
        </p:spPr>
      </p:pic>
      <p:pic>
        <p:nvPicPr>
          <p:cNvPr id="5" name="Picture 4" descr="ski37.jpg"/>
          <p:cNvPicPr>
            <a:picLocks noChangeAspect="1"/>
          </p:cNvPicPr>
          <p:nvPr/>
        </p:nvPicPr>
        <p:blipFill>
          <a:blip r:embed="rId4"/>
          <a:stretch>
            <a:fillRect/>
          </a:stretch>
        </p:blipFill>
        <p:spPr>
          <a:xfrm>
            <a:off x="381000" y="3488436"/>
            <a:ext cx="3733800" cy="3108389"/>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7200" dirty="0" smtClean="0"/>
              <a:t>Linguistics</a:t>
            </a:r>
            <a:endParaRPr lang="en-US" sz="7200" dirty="0"/>
          </a:p>
        </p:txBody>
      </p:sp>
      <p:sp>
        <p:nvSpPr>
          <p:cNvPr id="5" name="Subtitle 4"/>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28600"/>
            <a:ext cx="7391400" cy="1143000"/>
          </a:xfrm>
        </p:spPr>
        <p:txBody>
          <a:bodyPr>
            <a:normAutofit fontScale="90000"/>
          </a:bodyPr>
          <a:lstStyle/>
          <a:p>
            <a:r>
              <a:rPr lang="en-US" dirty="0" smtClean="0"/>
              <a:t>Meaning In Language With </a:t>
            </a:r>
            <a:r>
              <a:rPr lang="en-US" dirty="0" smtClean="0"/>
              <a:t>The </a:t>
            </a:r>
            <a:r>
              <a:rPr lang="en-US" dirty="0" smtClean="0"/>
              <a:t>Ultimate Warrior</a:t>
            </a:r>
            <a:r>
              <a:rPr lang="en-US" dirty="0" smtClean="0">
                <a:hlinkClick r:id="rId2"/>
              </a:rPr>
              <a:t>*</a:t>
            </a:r>
            <a:endParaRPr lang="en-US" dirty="0"/>
          </a:p>
        </p:txBody>
      </p:sp>
      <p:pic>
        <p:nvPicPr>
          <p:cNvPr id="4" name="Content Placeholder 3" descr="ultimate_warrior_wallpaper.jpg">
            <a:hlinkClick r:id="rId3"/>
          </p:cNvPr>
          <p:cNvPicPr>
            <a:picLocks noGrp="1" noChangeAspect="1"/>
          </p:cNvPicPr>
          <p:nvPr>
            <p:ph idx="1"/>
          </p:nvPr>
        </p:nvPicPr>
        <p:blipFill>
          <a:blip r:embed="rId4"/>
          <a:srcRect l="-15543" r="-15543"/>
          <a:stretch>
            <a:fillRect/>
          </a:stretch>
        </p:blip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Relativist Position</a:t>
            </a:r>
            <a:r>
              <a:rPr lang="en-US" dirty="0" smtClean="0">
                <a:hlinkClick r:id="rId2"/>
              </a:rPr>
              <a:t>*</a:t>
            </a:r>
            <a:endParaRPr lang="en-US" dirty="0"/>
          </a:p>
        </p:txBody>
      </p:sp>
      <p:pic>
        <p:nvPicPr>
          <p:cNvPr id="4" name="Content Placeholder 3" descr="snow-ski-instruction-for-beginners-moticon-skigo-electronic-skiing-system.jpg"/>
          <p:cNvPicPr>
            <a:picLocks noGrp="1" noChangeAspect="1"/>
          </p:cNvPicPr>
          <p:nvPr>
            <p:ph idx="1"/>
          </p:nvPr>
        </p:nvPicPr>
        <p:blipFill>
          <a:blip r:embed="rId3"/>
          <a:srcRect l="-6804" r="-6804"/>
          <a:stretch>
            <a:fillRect/>
          </a:stretch>
        </p:blip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Content Placeholder 3" descr="old time skiers.jpg">
            <a:hlinkClick r:id="rId2"/>
          </p:cNvPr>
          <p:cNvPicPr>
            <a:picLocks noGrp="1" noChangeAspect="1"/>
          </p:cNvPicPr>
          <p:nvPr>
            <p:ph idx="1"/>
          </p:nvPr>
        </p:nvPicPr>
        <p:blipFill>
          <a:blip r:embed="rId3"/>
          <a:srcRect l="-18766" r="-18766"/>
          <a:stretch>
            <a:fillRect/>
          </a:stretch>
        </p:blipFill>
        <p:spPr>
          <a:xfrm>
            <a:off x="-1752600" y="0"/>
            <a:ext cx="12649200" cy="6858000"/>
          </a:xfrm>
        </p:spPr>
      </p:pic>
      <p:sp>
        <p:nvSpPr>
          <p:cNvPr id="2" name="Title 1"/>
          <p:cNvSpPr>
            <a:spLocks noGrp="1"/>
          </p:cNvSpPr>
          <p:nvPr>
            <p:ph type="title"/>
          </p:nvPr>
        </p:nvSpPr>
        <p:spPr>
          <a:xfrm>
            <a:off x="-1828800" y="5410200"/>
            <a:ext cx="8229600" cy="1143000"/>
          </a:xfrm>
        </p:spPr>
        <p:txBody>
          <a:bodyPr/>
          <a:lstStyle/>
          <a:p>
            <a:r>
              <a:rPr lang="en-US" dirty="0" smtClean="0"/>
              <a:t>Age Identity</a:t>
            </a:r>
            <a:r>
              <a:rPr lang="en-US" dirty="0" smtClean="0">
                <a:hlinkClick r:id="rId4"/>
              </a:rPr>
              <a:t>*</a:t>
            </a:r>
            <a:endParaRPr lang="en-US" dirty="0"/>
          </a:p>
        </p:txBody>
      </p:sp>
      <p:sp>
        <p:nvSpPr>
          <p:cNvPr id="5" name="TextBox 4"/>
          <p:cNvSpPr txBox="1"/>
          <p:nvPr/>
        </p:nvSpPr>
        <p:spPr>
          <a:xfrm>
            <a:off x="7315200" y="152400"/>
            <a:ext cx="1828800" cy="276999"/>
          </a:xfrm>
          <a:prstGeom prst="rect">
            <a:avLst/>
          </a:prstGeom>
          <a:noFill/>
        </p:spPr>
        <p:txBody>
          <a:bodyPr wrap="square" rtlCol="0">
            <a:spAutoFit/>
          </a:bodyPr>
          <a:lstStyle/>
          <a:p>
            <a:r>
              <a:rPr lang="en-US" sz="1200" dirty="0" smtClean="0">
                <a:solidFill>
                  <a:srgbClr val="000000"/>
                </a:solidFill>
              </a:rPr>
              <a:t>*photo is hyperlink</a:t>
            </a:r>
            <a:endParaRPr lang="en-US" sz="1200" dirty="0">
              <a:solidFill>
                <a:srgbClr val="000000"/>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Co-Cultural Communication </a:t>
            </a:r>
            <a:endParaRPr lang="en-US" dirty="0"/>
          </a:p>
        </p:txBody>
      </p:sp>
      <p:pic>
        <p:nvPicPr>
          <p:cNvPr id="3" name="Picture 2" descr="businessman fairy dance.jpg"/>
          <p:cNvPicPr>
            <a:picLocks noChangeAspect="1"/>
          </p:cNvPicPr>
          <p:nvPr/>
        </p:nvPicPr>
        <p:blipFill>
          <a:blip r:embed="rId2" cstate="print"/>
          <a:stretch>
            <a:fillRect/>
          </a:stretch>
        </p:blipFill>
        <p:spPr>
          <a:xfrm>
            <a:off x="127000" y="336550"/>
            <a:ext cx="8890000" cy="6184900"/>
          </a:xfrm>
          <a:prstGeom prst="rect">
            <a:avLst/>
          </a:prstGeom>
        </p:spPr>
      </p:pic>
      <p:sp>
        <p:nvSpPr>
          <p:cNvPr id="4" name="TextBox 3"/>
          <p:cNvSpPr txBox="1"/>
          <p:nvPr/>
        </p:nvSpPr>
        <p:spPr>
          <a:xfrm>
            <a:off x="2438400" y="914400"/>
            <a:ext cx="3581400" cy="369332"/>
          </a:xfrm>
          <a:prstGeom prst="rect">
            <a:avLst/>
          </a:prstGeom>
          <a:noFill/>
        </p:spPr>
        <p:txBody>
          <a:bodyPr wrap="square" rtlCol="0">
            <a:spAutoFit/>
          </a:bodyPr>
          <a:lstStyle/>
          <a:p>
            <a:r>
              <a:rPr lang="en-US" dirty="0" smtClean="0"/>
              <a:t>Co-Cultural Communications</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Co-Cultural Communication </a:t>
            </a:r>
            <a:endParaRPr lang="en-US" dirty="0"/>
          </a:p>
        </p:txBody>
      </p:sp>
      <p:graphicFrame>
        <p:nvGraphicFramePr>
          <p:cNvPr id="4" name="Table 3"/>
          <p:cNvGraphicFramePr>
            <a:graphicFrameLocks noGrp="1"/>
          </p:cNvGraphicFramePr>
          <p:nvPr/>
        </p:nvGraphicFramePr>
        <p:xfrm>
          <a:off x="685800" y="1524000"/>
          <a:ext cx="7696200" cy="5080000"/>
        </p:xfrm>
        <a:graphic>
          <a:graphicData uri="http://schemas.openxmlformats.org/drawingml/2006/table">
            <a:tbl>
              <a:tblPr firstRow="1" bandRow="1">
                <a:tableStyleId>{D113A9D2-9D6B-4929-AA2D-F23B5EE8CBE7}</a:tableStyleId>
              </a:tblPr>
              <a:tblGrid>
                <a:gridCol w="1600200"/>
                <a:gridCol w="2133600"/>
                <a:gridCol w="1981200"/>
                <a:gridCol w="1981200"/>
              </a:tblGrid>
              <a:tr h="370840">
                <a:tc>
                  <a:txBody>
                    <a:bodyPr/>
                    <a:lstStyle/>
                    <a:p>
                      <a:r>
                        <a:rPr lang="en-US" dirty="0" smtClean="0">
                          <a:hlinkClick r:id="rId2"/>
                        </a:rPr>
                        <a:t>*</a:t>
                      </a:r>
                      <a:endParaRPr lang="en-US" dirty="0"/>
                    </a:p>
                  </a:txBody>
                  <a:tcPr/>
                </a:tc>
                <a:tc>
                  <a:txBody>
                    <a:bodyPr/>
                    <a:lstStyle/>
                    <a:p>
                      <a:r>
                        <a:rPr lang="en-US" dirty="0" smtClean="0"/>
                        <a:t>Separation </a:t>
                      </a:r>
                      <a:endParaRPr lang="en-US" dirty="0"/>
                    </a:p>
                  </a:txBody>
                  <a:tcPr/>
                </a:tc>
                <a:tc>
                  <a:txBody>
                    <a:bodyPr/>
                    <a:lstStyle/>
                    <a:p>
                      <a:r>
                        <a:rPr lang="en-US" dirty="0" smtClean="0"/>
                        <a:t>Accommodation</a:t>
                      </a:r>
                      <a:endParaRPr lang="en-US" dirty="0"/>
                    </a:p>
                  </a:txBody>
                  <a:tcPr/>
                </a:tc>
                <a:tc>
                  <a:txBody>
                    <a:bodyPr/>
                    <a:lstStyle/>
                    <a:p>
                      <a:r>
                        <a:rPr lang="en-US" dirty="0" smtClean="0"/>
                        <a:t>Assimilation</a:t>
                      </a:r>
                      <a:endParaRPr lang="en-US" dirty="0"/>
                    </a:p>
                  </a:txBody>
                  <a:tcPr/>
                </a:tc>
              </a:tr>
              <a:tr h="370840">
                <a:tc>
                  <a:txBody>
                    <a:bodyPr/>
                    <a:lstStyle/>
                    <a:p>
                      <a:r>
                        <a:rPr lang="en-US" sz="1800" dirty="0" smtClean="0"/>
                        <a:t>Nonassertive</a:t>
                      </a:r>
                      <a:endParaRPr lang="en-US" dirty="0"/>
                    </a:p>
                  </a:txBody>
                  <a:tcPr/>
                </a:tc>
                <a:tc>
                  <a:txBody>
                    <a:bodyPr/>
                    <a:lstStyle/>
                    <a:p>
                      <a:pPr>
                        <a:buFontTx/>
                        <a:buNone/>
                      </a:pPr>
                      <a:r>
                        <a:rPr lang="en-US" sz="1200" dirty="0" smtClean="0"/>
                        <a:t>Avoiding</a:t>
                      </a:r>
                      <a:endParaRPr lang="en-US" sz="1200" dirty="0"/>
                    </a:p>
                  </a:txBody>
                  <a:tcPr/>
                </a:tc>
                <a:tc>
                  <a:txBody>
                    <a:bodyPr/>
                    <a:lstStyle/>
                    <a:p>
                      <a:pPr>
                        <a:buFontTx/>
                        <a:buNone/>
                      </a:pPr>
                      <a:r>
                        <a:rPr lang="en-US" sz="1200" dirty="0" smtClean="0"/>
                        <a:t>Increasing visibility</a:t>
                      </a:r>
                      <a:endParaRPr lang="en-US" sz="1200" dirty="0"/>
                    </a:p>
                  </a:txBody>
                  <a:tcPr/>
                </a:tc>
                <a:tc>
                  <a:txBody>
                    <a:bodyPr/>
                    <a:lstStyle/>
                    <a:p>
                      <a:pPr>
                        <a:buFontTx/>
                        <a:buNone/>
                      </a:pPr>
                      <a:r>
                        <a:rPr lang="en-US" sz="1200" dirty="0" smtClean="0"/>
                        <a:t>Emphasizing commonalities</a:t>
                      </a:r>
                      <a:endParaRPr lang="en-US" sz="1200" dirty="0"/>
                    </a:p>
                  </a:txBody>
                  <a:tcPr/>
                </a:tc>
              </a:tr>
              <a:tr h="370840">
                <a:tc>
                  <a:txBody>
                    <a:bodyPr/>
                    <a:lstStyle/>
                    <a:p>
                      <a:endParaRPr lang="en-US"/>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Maintaining interpersonal barriers</a:t>
                      </a:r>
                    </a:p>
                  </a:txBody>
                  <a:tcPr/>
                </a:tc>
                <a:tc>
                  <a:txBody>
                    <a:bodyPr/>
                    <a:lstStyle/>
                    <a:p>
                      <a:pPr>
                        <a:buFontTx/>
                        <a:buNone/>
                      </a:pPr>
                      <a:r>
                        <a:rPr lang="en-US" sz="1200" dirty="0" smtClean="0"/>
                        <a:t>Dispelling stereotypes</a:t>
                      </a:r>
                      <a:endParaRPr lang="en-US" sz="1200" dirty="0"/>
                    </a:p>
                  </a:txBody>
                  <a:tcPr/>
                </a:tc>
                <a:tc>
                  <a:txBody>
                    <a:bodyPr/>
                    <a:lstStyle/>
                    <a:p>
                      <a:pPr>
                        <a:buFontTx/>
                        <a:buNone/>
                      </a:pPr>
                      <a:r>
                        <a:rPr lang="en-US" sz="1200" dirty="0" smtClean="0"/>
                        <a:t>Developing</a:t>
                      </a:r>
                      <a:r>
                        <a:rPr lang="en-US" sz="1200" baseline="0" dirty="0" smtClean="0"/>
                        <a:t> positive face</a:t>
                      </a:r>
                      <a:endParaRPr lang="en-US" sz="1200" dirty="0"/>
                    </a:p>
                  </a:txBody>
                  <a:tcPr/>
                </a:tc>
              </a:tr>
              <a:tr h="370840">
                <a:tc>
                  <a:txBody>
                    <a:bodyPr/>
                    <a:lstStyle/>
                    <a:p>
                      <a:endParaRPr lang="en-US"/>
                    </a:p>
                  </a:txBody>
                  <a:tcPr/>
                </a:tc>
                <a:tc>
                  <a:txBody>
                    <a:bodyPr/>
                    <a:lstStyle/>
                    <a:p>
                      <a:pPr>
                        <a:buFontTx/>
                        <a:buNone/>
                      </a:pPr>
                      <a:endParaRPr lang="en-US" sz="1200" dirty="0"/>
                    </a:p>
                  </a:txBody>
                  <a:tcPr/>
                </a:tc>
                <a:tc>
                  <a:txBody>
                    <a:bodyPr/>
                    <a:lstStyle/>
                    <a:p>
                      <a:pPr>
                        <a:buFontTx/>
                        <a:buNone/>
                      </a:pPr>
                      <a:endParaRPr lang="en-US" sz="1200" dirty="0"/>
                    </a:p>
                  </a:txBody>
                  <a:tcPr/>
                </a:tc>
                <a:tc>
                  <a:txBody>
                    <a:bodyPr/>
                    <a:lstStyle/>
                    <a:p>
                      <a:pPr>
                        <a:buFontTx/>
                        <a:buNone/>
                      </a:pPr>
                      <a:r>
                        <a:rPr lang="en-US" sz="1200" dirty="0" smtClean="0"/>
                        <a:t>Censoring</a:t>
                      </a:r>
                      <a:r>
                        <a:rPr lang="en-US" sz="1200" baseline="0" dirty="0" smtClean="0"/>
                        <a:t> self</a:t>
                      </a:r>
                      <a:endParaRPr lang="en-US" sz="1200" dirty="0"/>
                    </a:p>
                  </a:txBody>
                  <a:tcPr/>
                </a:tc>
              </a:tr>
              <a:tr h="370840">
                <a:tc>
                  <a:txBody>
                    <a:bodyPr/>
                    <a:lstStyle/>
                    <a:p>
                      <a:endParaRPr lang="en-US" dirty="0"/>
                    </a:p>
                  </a:txBody>
                  <a:tcPr/>
                </a:tc>
                <a:tc>
                  <a:txBody>
                    <a:bodyPr/>
                    <a:lstStyle/>
                    <a:p>
                      <a:pPr>
                        <a:buFontTx/>
                        <a:buNone/>
                      </a:pPr>
                      <a:endParaRPr lang="en-US" sz="1200" dirty="0"/>
                    </a:p>
                  </a:txBody>
                  <a:tcPr/>
                </a:tc>
                <a:tc>
                  <a:txBody>
                    <a:bodyPr/>
                    <a:lstStyle/>
                    <a:p>
                      <a:pPr>
                        <a:buFontTx/>
                        <a:buNone/>
                      </a:pPr>
                      <a:endParaRPr lang="en-US" sz="1200" dirty="0"/>
                    </a:p>
                  </a:txBody>
                  <a:tcPr/>
                </a:tc>
                <a:tc>
                  <a:txBody>
                    <a:bodyPr/>
                    <a:lstStyle/>
                    <a:p>
                      <a:pPr>
                        <a:buFontTx/>
                        <a:buNone/>
                      </a:pPr>
                      <a:r>
                        <a:rPr lang="en-US" sz="1200" dirty="0" smtClean="0"/>
                        <a:t>Averting controversy</a:t>
                      </a:r>
                      <a:endParaRPr lang="en-US" sz="12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Assertive</a:t>
                      </a:r>
                      <a:endParaRPr lang="en-US" dirty="0" smtClean="0"/>
                    </a:p>
                  </a:txBody>
                  <a:tcPr/>
                </a:tc>
                <a:tc>
                  <a:txBody>
                    <a:bodyPr/>
                    <a:lstStyle/>
                    <a:p>
                      <a:pPr>
                        <a:buFontTx/>
                        <a:buNone/>
                      </a:pPr>
                      <a:r>
                        <a:rPr lang="en-US" sz="1200" dirty="0" smtClean="0"/>
                        <a:t>Communicating self</a:t>
                      </a:r>
                      <a:endParaRPr lang="en-US" sz="1200" dirty="0"/>
                    </a:p>
                  </a:txBody>
                  <a:tcPr/>
                </a:tc>
                <a:tc>
                  <a:txBody>
                    <a:bodyPr/>
                    <a:lstStyle/>
                    <a:p>
                      <a:pPr>
                        <a:buFontTx/>
                        <a:buNone/>
                      </a:pPr>
                      <a:r>
                        <a:rPr lang="en-US" sz="1200" dirty="0" smtClean="0"/>
                        <a:t>Communicating self</a:t>
                      </a:r>
                      <a:endParaRPr lang="en-US" sz="1200" dirty="0"/>
                    </a:p>
                  </a:txBody>
                  <a:tcPr/>
                </a:tc>
                <a:tc>
                  <a:txBody>
                    <a:bodyPr/>
                    <a:lstStyle/>
                    <a:p>
                      <a:pPr>
                        <a:buFontTx/>
                        <a:buNone/>
                      </a:pPr>
                      <a:r>
                        <a:rPr lang="en-US" sz="1200" dirty="0" smtClean="0"/>
                        <a:t>Expansive preparation</a:t>
                      </a:r>
                      <a:endParaRPr lang="en-US" sz="1200" dirty="0"/>
                    </a:p>
                  </a:txBody>
                  <a:tcPr/>
                </a:tc>
              </a:tr>
              <a:tr h="370840">
                <a:tc>
                  <a:txBody>
                    <a:bodyPr/>
                    <a:lstStyle/>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err="1" smtClean="0"/>
                        <a:t>Intragroup</a:t>
                      </a:r>
                      <a:r>
                        <a:rPr lang="en-US" sz="1200" dirty="0" smtClean="0"/>
                        <a:t> networking </a:t>
                      </a:r>
                    </a:p>
                  </a:txBody>
                  <a:tcPr/>
                </a:tc>
                <a:tc>
                  <a:txBody>
                    <a:bodyPr/>
                    <a:lstStyle/>
                    <a:p>
                      <a:pPr>
                        <a:buFontTx/>
                        <a:buNone/>
                      </a:pPr>
                      <a:r>
                        <a:rPr lang="en-US" sz="1200" dirty="0" err="1" smtClean="0"/>
                        <a:t>Intragroup</a:t>
                      </a:r>
                      <a:r>
                        <a:rPr lang="en-US" sz="1200" dirty="0" smtClean="0"/>
                        <a:t> networking</a:t>
                      </a:r>
                      <a:endParaRPr lang="en-US" sz="1200" dirty="0"/>
                    </a:p>
                  </a:txBody>
                  <a:tcPr/>
                </a:tc>
                <a:tc>
                  <a:txBody>
                    <a:bodyPr/>
                    <a:lstStyle/>
                    <a:p>
                      <a:pPr>
                        <a:buFontTx/>
                        <a:buNone/>
                      </a:pPr>
                      <a:r>
                        <a:rPr lang="en-US" sz="1200" dirty="0" smtClean="0"/>
                        <a:t>Over compensating</a:t>
                      </a:r>
                      <a:endParaRPr lang="en-US" sz="1200" dirty="0"/>
                    </a:p>
                  </a:txBody>
                  <a:tcPr/>
                </a:tc>
              </a:tr>
              <a:tr h="370840">
                <a:tc>
                  <a:txBody>
                    <a:bodyPr/>
                    <a:lstStyle/>
                    <a:p>
                      <a:endParaRPr lang="en-US"/>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Exemplifying strengths</a:t>
                      </a:r>
                    </a:p>
                    <a:p>
                      <a:pPr>
                        <a:buFontTx/>
                        <a:buNone/>
                      </a:pPr>
                      <a:endParaRPr lang="en-US" sz="1200" dirty="0"/>
                    </a:p>
                  </a:txBody>
                  <a:tcPr/>
                </a:tc>
                <a:tc>
                  <a:txBody>
                    <a:bodyPr/>
                    <a:lstStyle/>
                    <a:p>
                      <a:pPr>
                        <a:buFontTx/>
                        <a:buNone/>
                      </a:pPr>
                      <a:r>
                        <a:rPr lang="en-US" sz="1200" dirty="0" smtClean="0"/>
                        <a:t>Using liaisons</a:t>
                      </a:r>
                      <a:endParaRPr lang="en-US" sz="1200" dirty="0"/>
                    </a:p>
                  </a:txBody>
                  <a:tcPr/>
                </a:tc>
                <a:tc>
                  <a:txBody>
                    <a:bodyPr/>
                    <a:lstStyle/>
                    <a:p>
                      <a:pPr>
                        <a:buFontTx/>
                        <a:buNone/>
                      </a:pPr>
                      <a:r>
                        <a:rPr lang="en-US" sz="1200" dirty="0" smtClean="0"/>
                        <a:t>Manipulating stereotypes</a:t>
                      </a:r>
                      <a:endParaRPr lang="en-US" sz="1200" dirty="0"/>
                    </a:p>
                  </a:txBody>
                  <a:tcPr/>
                </a:tc>
              </a:tr>
              <a:tr h="370840">
                <a:tc>
                  <a:txBody>
                    <a:bodyPr/>
                    <a:lstStyle/>
                    <a:p>
                      <a:endParaRPr lang="en-US" dirty="0"/>
                    </a:p>
                  </a:txBody>
                  <a:tcPr/>
                </a:tc>
                <a:tc>
                  <a:txBody>
                    <a:bodyPr/>
                    <a:lstStyle/>
                    <a:p>
                      <a:pPr>
                        <a:buFontTx/>
                        <a:buNone/>
                      </a:pPr>
                      <a:r>
                        <a:rPr lang="en-US" sz="1200" dirty="0" smtClean="0"/>
                        <a:t>Embracing stereotypes</a:t>
                      </a:r>
                      <a:endParaRPr lang="en-US" sz="1200" dirty="0"/>
                    </a:p>
                  </a:txBody>
                  <a:tcPr/>
                </a:tc>
                <a:tc>
                  <a:txBody>
                    <a:bodyPr/>
                    <a:lstStyle/>
                    <a:p>
                      <a:pPr>
                        <a:buFontTx/>
                        <a:buNone/>
                      </a:pPr>
                      <a:r>
                        <a:rPr lang="en-US" sz="1200" dirty="0" smtClean="0"/>
                        <a:t>Educating others</a:t>
                      </a:r>
                      <a:endParaRPr lang="en-US" sz="1200" dirty="0"/>
                    </a:p>
                  </a:txBody>
                  <a:tcPr/>
                </a:tc>
                <a:tc>
                  <a:txBody>
                    <a:bodyPr/>
                    <a:lstStyle/>
                    <a:p>
                      <a:pPr>
                        <a:buFontTx/>
                        <a:buNone/>
                      </a:pPr>
                      <a:r>
                        <a:rPr lang="en-US" sz="1200" dirty="0" smtClean="0"/>
                        <a:t>Bargaining</a:t>
                      </a:r>
                      <a:endParaRPr lang="en-US" sz="12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Aggressive </a:t>
                      </a:r>
                      <a:endParaRPr lang="en-US" dirty="0" smtClean="0"/>
                    </a:p>
                  </a:txBody>
                  <a:tcPr/>
                </a:tc>
                <a:tc>
                  <a:txBody>
                    <a:bodyPr/>
                    <a:lstStyle/>
                    <a:p>
                      <a:pPr>
                        <a:buFontTx/>
                        <a:buNone/>
                      </a:pPr>
                      <a:r>
                        <a:rPr lang="en-US" sz="1200" dirty="0" smtClean="0"/>
                        <a:t>Attacking</a:t>
                      </a:r>
                      <a:endParaRPr lang="en-US" sz="1200" dirty="0"/>
                    </a:p>
                  </a:txBody>
                  <a:tcPr/>
                </a:tc>
                <a:tc>
                  <a:txBody>
                    <a:bodyPr/>
                    <a:lstStyle/>
                    <a:p>
                      <a:pPr>
                        <a:buFontTx/>
                        <a:buNone/>
                      </a:pPr>
                      <a:r>
                        <a:rPr lang="en-US" sz="1200" dirty="0" smtClean="0"/>
                        <a:t>Confronting</a:t>
                      </a:r>
                      <a:endParaRPr lang="en-US" sz="1200" dirty="0"/>
                    </a:p>
                  </a:txBody>
                  <a:tcPr/>
                </a:tc>
                <a:tc>
                  <a:txBody>
                    <a:bodyPr/>
                    <a:lstStyle/>
                    <a:p>
                      <a:pPr>
                        <a:buFontTx/>
                        <a:buNone/>
                      </a:pPr>
                      <a:r>
                        <a:rPr lang="en-US" sz="1200" dirty="0" smtClean="0"/>
                        <a:t>Disassociating</a:t>
                      </a:r>
                      <a:endParaRPr lang="en-US" sz="1200" dirty="0"/>
                    </a:p>
                  </a:txBody>
                  <a:tcPr/>
                </a:tc>
              </a:tr>
              <a:tr h="370840">
                <a:tc>
                  <a:txBody>
                    <a:bodyPr/>
                    <a:lstStyle/>
                    <a:p>
                      <a:endParaRPr lang="en-US" dirty="0"/>
                    </a:p>
                  </a:txBody>
                  <a:tcPr/>
                </a:tc>
                <a:tc>
                  <a:txBody>
                    <a:bodyPr/>
                    <a:lstStyle/>
                    <a:p>
                      <a:pPr>
                        <a:buFontTx/>
                        <a:buNone/>
                      </a:pPr>
                      <a:r>
                        <a:rPr lang="en-US" sz="1200" dirty="0" smtClean="0"/>
                        <a:t>Sabotaging others</a:t>
                      </a:r>
                      <a:endParaRPr lang="en-US" sz="1200" dirty="0"/>
                    </a:p>
                  </a:txBody>
                  <a:tcPr/>
                </a:tc>
                <a:tc>
                  <a:txBody>
                    <a:bodyPr/>
                    <a:lstStyle/>
                    <a:p>
                      <a:pPr>
                        <a:buFontTx/>
                        <a:buNone/>
                      </a:pPr>
                      <a:r>
                        <a:rPr lang="en-US" sz="1200" dirty="0" smtClean="0"/>
                        <a:t>Gaining</a:t>
                      </a:r>
                      <a:r>
                        <a:rPr lang="en-US" sz="1200" baseline="0" dirty="0" smtClean="0"/>
                        <a:t> advantage</a:t>
                      </a:r>
                      <a:endParaRPr lang="en-US" sz="1200" dirty="0"/>
                    </a:p>
                  </a:txBody>
                  <a:tcPr/>
                </a:tc>
                <a:tc>
                  <a:txBody>
                    <a:bodyPr/>
                    <a:lstStyle/>
                    <a:p>
                      <a:pPr>
                        <a:buFontTx/>
                        <a:buNone/>
                      </a:pPr>
                      <a:r>
                        <a:rPr lang="en-US" sz="1200" dirty="0" smtClean="0"/>
                        <a:t>Mirroring</a:t>
                      </a:r>
                      <a:endParaRPr lang="en-US" sz="1200" dirty="0"/>
                    </a:p>
                  </a:txBody>
                  <a:tcPr/>
                </a:tc>
              </a:tr>
              <a:tr h="370840">
                <a:tc>
                  <a:txBody>
                    <a:bodyPr/>
                    <a:lstStyle/>
                    <a:p>
                      <a:endParaRPr lang="en-US"/>
                    </a:p>
                  </a:txBody>
                  <a:tcPr/>
                </a:tc>
                <a:tc>
                  <a:txBody>
                    <a:bodyPr/>
                    <a:lstStyle/>
                    <a:p>
                      <a:pPr>
                        <a:buFontTx/>
                        <a:buNone/>
                      </a:pPr>
                      <a:endParaRPr lang="en-US" sz="1200"/>
                    </a:p>
                  </a:txBody>
                  <a:tcPr/>
                </a:tc>
                <a:tc>
                  <a:txBody>
                    <a:bodyPr/>
                    <a:lstStyle/>
                    <a:p>
                      <a:pPr>
                        <a:buFontTx/>
                        <a:buNone/>
                      </a:pPr>
                      <a:endParaRPr lang="en-US" sz="1200" dirty="0"/>
                    </a:p>
                  </a:txBody>
                  <a:tcPr/>
                </a:tc>
                <a:tc>
                  <a:txBody>
                    <a:bodyPr/>
                    <a:lstStyle/>
                    <a:p>
                      <a:pPr>
                        <a:buFontTx/>
                        <a:buNone/>
                      </a:pPr>
                      <a:r>
                        <a:rPr lang="en-US" sz="1200" dirty="0" smtClean="0"/>
                        <a:t>Strategic distancing</a:t>
                      </a:r>
                      <a:endParaRPr lang="en-US" sz="1200" dirty="0"/>
                    </a:p>
                  </a:txBody>
                  <a:tcPr/>
                </a:tc>
              </a:tr>
              <a:tr h="370840">
                <a:tc>
                  <a:txBody>
                    <a:bodyPr/>
                    <a:lstStyle/>
                    <a:p>
                      <a:endParaRPr lang="en-US"/>
                    </a:p>
                  </a:txBody>
                  <a:tcPr/>
                </a:tc>
                <a:tc>
                  <a:txBody>
                    <a:bodyPr/>
                    <a:lstStyle/>
                    <a:p>
                      <a:pPr>
                        <a:buFontTx/>
                        <a:buNone/>
                      </a:pPr>
                      <a:endParaRPr lang="en-US" sz="1200"/>
                    </a:p>
                  </a:txBody>
                  <a:tcPr/>
                </a:tc>
                <a:tc>
                  <a:txBody>
                    <a:bodyPr/>
                    <a:lstStyle/>
                    <a:p>
                      <a:pPr>
                        <a:buFontTx/>
                        <a:buNone/>
                      </a:pPr>
                      <a:endParaRPr lang="en-US" sz="1200"/>
                    </a:p>
                  </a:txBody>
                  <a:tcPr/>
                </a:tc>
                <a:tc>
                  <a:txBody>
                    <a:bodyPr/>
                    <a:lstStyle/>
                    <a:p>
                      <a:pPr>
                        <a:buFontTx/>
                        <a:buNone/>
                      </a:pPr>
                      <a:r>
                        <a:rPr lang="en-US" sz="1200" dirty="0" smtClean="0"/>
                        <a:t>Ridiculing self</a:t>
                      </a:r>
                      <a:endParaRPr lang="en-US" sz="1200" dirty="0"/>
                    </a:p>
                  </a:txBody>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Assimilation Strategies</a:t>
            </a:r>
            <a:r>
              <a:rPr lang="en-US" dirty="0" smtClean="0">
                <a:hlinkClick r:id="rId2"/>
              </a:rPr>
              <a:t>*</a:t>
            </a:r>
            <a:endParaRPr lang="en-US" dirty="0"/>
          </a:p>
        </p:txBody>
      </p:sp>
      <p:pic>
        <p:nvPicPr>
          <p:cNvPr id="3" name="Picture 2" descr="skiers-jumping3.jpg"/>
          <p:cNvPicPr>
            <a:picLocks noChangeAspect="1"/>
          </p:cNvPicPr>
          <p:nvPr/>
        </p:nvPicPr>
        <p:blipFill>
          <a:blip r:embed="rId3"/>
          <a:stretch>
            <a:fillRect/>
          </a:stretch>
        </p:blipFill>
        <p:spPr>
          <a:xfrm>
            <a:off x="1447800" y="1828800"/>
            <a:ext cx="6350000" cy="4114800"/>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Accommodation Strategies</a:t>
            </a:r>
            <a:r>
              <a:rPr lang="en-US" dirty="0" smtClean="0">
                <a:hlinkClick r:id="rId2"/>
              </a:rPr>
              <a:t>*</a:t>
            </a:r>
            <a:endParaRPr lang="en-US" dirty="0"/>
          </a:p>
        </p:txBody>
      </p:sp>
      <p:pic>
        <p:nvPicPr>
          <p:cNvPr id="3" name="Picture 2" descr="Lift23-p1010200_w520.jpg"/>
          <p:cNvPicPr>
            <a:picLocks noChangeAspect="1"/>
          </p:cNvPicPr>
          <p:nvPr/>
        </p:nvPicPr>
        <p:blipFill>
          <a:blip r:embed="rId3"/>
          <a:stretch>
            <a:fillRect/>
          </a:stretch>
        </p:blipFill>
        <p:spPr>
          <a:xfrm>
            <a:off x="1676400" y="1828800"/>
            <a:ext cx="5791200" cy="4343400"/>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Separation Strategies</a:t>
            </a:r>
            <a:r>
              <a:rPr lang="en-US" dirty="0" smtClean="0">
                <a:hlinkClick r:id="rId2"/>
              </a:rPr>
              <a:t>*</a:t>
            </a:r>
            <a:endParaRPr lang="en-US" dirty="0"/>
          </a:p>
        </p:txBody>
      </p:sp>
      <p:pic>
        <p:nvPicPr>
          <p:cNvPr id="3" name="Picture 2" descr="Skiers-and-snowboarders-dressed-as-Santa.jpg"/>
          <p:cNvPicPr>
            <a:picLocks noChangeAspect="1"/>
          </p:cNvPicPr>
          <p:nvPr/>
        </p:nvPicPr>
        <p:blipFill>
          <a:blip r:embed="rId3"/>
          <a:stretch>
            <a:fillRect/>
          </a:stretch>
        </p:blipFill>
        <p:spPr>
          <a:xfrm>
            <a:off x="1600200" y="1905000"/>
            <a:ext cx="6379316" cy="4152900"/>
          </a:xfrm>
          <a:prstGeom prst="rect">
            <a:avLst/>
          </a:prstGeom>
        </p:spPr>
      </p:pic>
      <p:sp>
        <p:nvSpPr>
          <p:cNvPr id="5" name="Double Bracket 4"/>
          <p:cNvSpPr/>
          <p:nvPr/>
        </p:nvSpPr>
        <p:spPr>
          <a:xfrm>
            <a:off x="4648200" y="4800600"/>
            <a:ext cx="1066800" cy="1143000"/>
          </a:xfrm>
          <a:prstGeom prst="bracketPair">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422030" y="2209800"/>
            <a:ext cx="8229600" cy="1828800"/>
          </a:xfrm>
        </p:spPr>
        <p:txBody>
          <a:bodyPr>
            <a:noAutofit/>
          </a:bodyPr>
          <a:lstStyle/>
          <a:p>
            <a:r>
              <a:rPr lang="en-US" sz="5400" dirty="0" smtClean="0"/>
              <a:t>Why Intercultural Communications?</a:t>
            </a:r>
            <a:endParaRPr lang="en-US" sz="5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Communicating Cross Culturally</a:t>
            </a:r>
            <a:endParaRPr lang="en-US" dirty="0"/>
          </a:p>
        </p:txBody>
      </p:sp>
      <p:sp>
        <p:nvSpPr>
          <p:cNvPr id="3" name="Content Placeholder 2"/>
          <p:cNvSpPr>
            <a:spLocks noGrp="1"/>
          </p:cNvSpPr>
          <p:nvPr>
            <p:ph idx="1"/>
          </p:nvPr>
        </p:nvSpPr>
        <p:spPr>
          <a:xfrm>
            <a:off x="457200" y="1600200"/>
            <a:ext cx="8534400" cy="4709160"/>
          </a:xfrm>
        </p:spPr>
        <p:txBody>
          <a:bodyPr/>
          <a:lstStyle/>
          <a:p>
            <a:pPr algn="ctr">
              <a:buNone/>
            </a:pPr>
            <a:r>
              <a:rPr lang="en-US" dirty="0" smtClean="0"/>
              <a:t>Put yourself in somebody else’s ski boots</a:t>
            </a:r>
            <a:r>
              <a:rPr lang="en-US" dirty="0" smtClean="0">
                <a:hlinkClick r:id="rId2"/>
              </a:rPr>
              <a:t>*</a:t>
            </a:r>
            <a:endParaRPr lang="en-US" dirty="0" smtClean="0"/>
          </a:p>
        </p:txBody>
      </p:sp>
      <p:pic>
        <p:nvPicPr>
          <p:cNvPr id="4" name="Picture 3" descr="photo_4727b4aa7e93a1.jpg"/>
          <p:cNvPicPr>
            <a:picLocks noChangeAspect="1"/>
          </p:cNvPicPr>
          <p:nvPr/>
        </p:nvPicPr>
        <p:blipFill>
          <a:blip r:embed="rId3"/>
          <a:stretch>
            <a:fillRect/>
          </a:stretch>
        </p:blipFill>
        <p:spPr>
          <a:xfrm>
            <a:off x="2057400" y="2514600"/>
            <a:ext cx="5080000" cy="3619500"/>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water"/>
          <p:cNvPicPr>
            <a:picLocks noChangeAspect="1"/>
          </p:cNvPicPr>
          <p:nvPr/>
        </p:nvPicPr>
        <p:blipFill>
          <a:blip r:embed="rId2"/>
          <a:stretch>
            <a:fillRect/>
          </a:stretch>
        </p:blipFill>
        <p:spPr>
          <a:xfrm>
            <a:off x="314963" y="1682750"/>
            <a:ext cx="8600437" cy="4870450"/>
          </a:xfrm>
          <a:prstGeom prst="rect">
            <a:avLst/>
          </a:prstGeom>
        </p:spPr>
      </p:pic>
      <p:sp>
        <p:nvSpPr>
          <p:cNvPr id="2" name="Title 1"/>
          <p:cNvSpPr>
            <a:spLocks noGrp="1"/>
          </p:cNvSpPr>
          <p:nvPr>
            <p:ph type="title"/>
          </p:nvPr>
        </p:nvSpPr>
        <p:spPr/>
        <p:txBody>
          <a:bodyPr/>
          <a:lstStyle/>
          <a:p>
            <a:r>
              <a:rPr lang="en-US" dirty="0" smtClean="0"/>
              <a:t>Culture Shock</a:t>
            </a:r>
            <a:r>
              <a:rPr lang="en-US" dirty="0" smtClean="0">
                <a:hlinkClick r:id="rId3"/>
              </a:rPr>
              <a:t>*</a:t>
            </a:r>
            <a:endParaRPr lang="en-US" dirty="0"/>
          </a:p>
        </p:txBody>
      </p:sp>
      <p:sp>
        <p:nvSpPr>
          <p:cNvPr id="3" name="Content Placeholder 2"/>
          <p:cNvSpPr>
            <a:spLocks noGrp="1"/>
          </p:cNvSpPr>
          <p:nvPr>
            <p:ph idx="1"/>
          </p:nvPr>
        </p:nvSpPr>
        <p:spPr/>
        <p:txBody>
          <a:bodyPr/>
          <a:lstStyle/>
          <a:p>
            <a:pPr>
              <a:lnSpc>
                <a:spcPct val="150000"/>
              </a:lnSpc>
              <a:buNone/>
            </a:pPr>
            <a:r>
              <a:rPr lang="en-US" dirty="0" smtClean="0">
                <a:solidFill>
                  <a:schemeClr val="accent6">
                    <a:lumMod val="75000"/>
                  </a:schemeClr>
                </a:solidFill>
              </a:rPr>
              <a:t> “Individuals face many challenges of transition in new cultural context. Culture shock is a relatively short-term feeling of disorientation, of discomfort due to the unfamiliarity as surroundings and  the lack of familiar cues in the environment.”  (Martin; Nakayama, 2010)</a:t>
            </a:r>
            <a:endParaRPr lang="en-US"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Assumption of Similarity</a:t>
            </a:r>
            <a:r>
              <a:rPr lang="en-US" dirty="0" smtClean="0">
                <a:hlinkClick r:id="rId2"/>
              </a:rPr>
              <a:t>*</a:t>
            </a:r>
            <a:endParaRPr lang="en-US" dirty="0"/>
          </a:p>
        </p:txBody>
      </p:sp>
      <p:pic>
        <p:nvPicPr>
          <p:cNvPr id="4" name="Content Placeholder 3" descr="SkiEquipment-Skis_w520_p1010315.jpg"/>
          <p:cNvPicPr>
            <a:picLocks noGrp="1" noChangeAspect="1"/>
          </p:cNvPicPr>
          <p:nvPr>
            <p:ph idx="1"/>
          </p:nvPr>
        </p:nvPicPr>
        <p:blipFill>
          <a:blip r:embed="rId3"/>
          <a:srcRect l="-18232" r="-18232"/>
          <a:stretch>
            <a:fillRect/>
          </a:stretch>
        </p:blip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7200" dirty="0" smtClean="0"/>
              <a:t>The end</a:t>
            </a:r>
            <a:endParaRPr lang="en-US" sz="7200" dirty="0"/>
          </a:p>
        </p:txBody>
      </p:sp>
      <p:sp>
        <p:nvSpPr>
          <p:cNvPr id="5" name="Subtitle 4"/>
          <p:cNvSpPr>
            <a:spLocks noGrp="1"/>
          </p:cNvSpPr>
          <p:nvPr>
            <p:ph type="subTitle" idx="1"/>
          </p:nvPr>
        </p:nvSpPr>
        <p:spPr/>
        <p:txBody>
          <a:bodyPr>
            <a:normAutofit/>
          </a:bodyPr>
          <a:lstStyle/>
          <a:p>
            <a:r>
              <a:rPr lang="en-US" sz="3000" dirty="0" smtClean="0"/>
              <a:t>By: Katie </a:t>
            </a:r>
            <a:r>
              <a:rPr lang="en-US" sz="3000" dirty="0" err="1" smtClean="0"/>
              <a:t>Arnst</a:t>
            </a:r>
            <a:r>
              <a:rPr lang="en-US" sz="3000" dirty="0" smtClean="0"/>
              <a:t>, Jeff </a:t>
            </a:r>
            <a:r>
              <a:rPr lang="en-US" sz="3000" dirty="0" err="1" smtClean="0"/>
              <a:t>Binette</a:t>
            </a:r>
            <a:r>
              <a:rPr lang="en-US" sz="3000" dirty="0" smtClean="0"/>
              <a:t>, </a:t>
            </a:r>
          </a:p>
          <a:p>
            <a:r>
              <a:rPr lang="en-US" sz="3000" dirty="0" smtClean="0"/>
              <a:t>Amelia Sage, &amp; Stephanie Shuck</a:t>
            </a:r>
            <a:endParaRPr lang="en-US" sz="30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buNone/>
            </a:pPr>
            <a:r>
              <a:rPr lang="en-US" dirty="0" smtClean="0"/>
              <a:t>	</a:t>
            </a:r>
            <a:r>
              <a:rPr lang="en-US" dirty="0" smtClean="0">
                <a:hlinkClick r:id="rId2"/>
              </a:rPr>
              <a:t>*</a:t>
            </a:r>
            <a:r>
              <a:rPr lang="en-US" dirty="0" smtClean="0"/>
              <a:t>Every asterisk on the power point slide is a link to the note card we would have used during the presentation to delver the content. It slightly disrupts the flow but will not be in the actual presentation. It is specifically for </a:t>
            </a:r>
            <a:r>
              <a:rPr lang="en-US" dirty="0" err="1" smtClean="0"/>
              <a:t>refernce</a:t>
            </a:r>
            <a:endParaRPr lang="en-US" dirty="0" smtClean="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Content Placeholder 3" descr="61056391_31343afdc6.jpg"/>
          <p:cNvPicPr>
            <a:picLocks noGrp="1" noChangeAspect="1"/>
          </p:cNvPicPr>
          <p:nvPr>
            <p:ph idx="1"/>
          </p:nvPr>
        </p:nvPicPr>
        <p:blipFill>
          <a:blip r:embed="rId2"/>
          <a:srcRect l="-15543" r="-15543"/>
          <a:stretch>
            <a:fillRect/>
          </a:stretch>
        </p:blipFill>
        <p:spPr>
          <a:xfrm>
            <a:off x="-1447800" y="0"/>
            <a:ext cx="11984854" cy="6858000"/>
          </a:xfrm>
        </p:spPr>
      </p:pic>
      <p:sp>
        <p:nvSpPr>
          <p:cNvPr id="2" name="Title 1"/>
          <p:cNvSpPr>
            <a:spLocks noGrp="1"/>
          </p:cNvSpPr>
          <p:nvPr>
            <p:ph type="title"/>
          </p:nvPr>
        </p:nvSpPr>
        <p:spPr>
          <a:xfrm>
            <a:off x="533400" y="2819400"/>
            <a:ext cx="8229600" cy="1143000"/>
          </a:xfrm>
          <a:solidFill>
            <a:schemeClr val="bg1"/>
          </a:solidFill>
        </p:spPr>
        <p:txBody>
          <a:bodyPr>
            <a:normAutofit fontScale="90000"/>
          </a:bodyPr>
          <a:lstStyle/>
          <a:p>
            <a:r>
              <a:rPr lang="en-US" dirty="0" smtClean="0">
                <a:solidFill>
                  <a:srgbClr val="008000"/>
                </a:solidFill>
                <a:effectLst>
                  <a:outerShdw blurRad="114300" dist="101600" dir="2700000" algn="tl" rotWithShape="0">
                    <a:schemeClr val="bg1">
                      <a:alpha val="40000"/>
                    </a:schemeClr>
                  </a:outerShdw>
                </a:effectLst>
              </a:rPr>
              <a:t>Increase</a:t>
            </a:r>
            <a:r>
              <a:rPr lang="en-US" dirty="0" smtClean="0">
                <a:solidFill>
                  <a:srgbClr val="008000"/>
                </a:solidFill>
                <a:effectLst>
                  <a:outerShdw blurRad="114300" dist="101600" dir="2700000" algn="tl" rotWithShape="0">
                    <a:schemeClr val="bg1">
                      <a:alpha val="40000"/>
                    </a:schemeClr>
                  </a:outerShdw>
                </a:effectLst>
              </a:rPr>
              <a:t> Relations </a:t>
            </a:r>
            <a:r>
              <a:rPr lang="en-US" dirty="0" smtClean="0">
                <a:solidFill>
                  <a:srgbClr val="008000"/>
                </a:solidFill>
                <a:effectLst>
                  <a:outerShdw blurRad="114300" dist="101600" dir="2700000" algn="tl" rotWithShape="0">
                    <a:schemeClr val="bg1">
                      <a:alpha val="40000"/>
                    </a:schemeClr>
                  </a:outerShdw>
                </a:effectLst>
              </a:rPr>
              <a:t>W</a:t>
            </a:r>
            <a:r>
              <a:rPr lang="en-US" dirty="0" smtClean="0">
                <a:solidFill>
                  <a:srgbClr val="008000"/>
                </a:solidFill>
                <a:effectLst>
                  <a:outerShdw blurRad="114300" dist="101600" dir="2700000" algn="tl" rotWithShape="0">
                    <a:schemeClr val="bg1">
                      <a:alpha val="40000"/>
                    </a:schemeClr>
                  </a:outerShdw>
                </a:effectLst>
              </a:rPr>
              <a:t>ith </a:t>
            </a:r>
            <a:r>
              <a:rPr lang="en-US" dirty="0" smtClean="0">
                <a:solidFill>
                  <a:srgbClr val="008000"/>
                </a:solidFill>
                <a:effectLst>
                  <a:outerShdw blurRad="114300" dist="101600" dir="2700000" algn="tl" rotWithShape="0">
                    <a:schemeClr val="bg1">
                      <a:alpha val="40000"/>
                    </a:schemeClr>
                  </a:outerShdw>
                </a:effectLst>
              </a:rPr>
              <a:t>P</a:t>
            </a:r>
            <a:r>
              <a:rPr lang="en-US" dirty="0" smtClean="0">
                <a:solidFill>
                  <a:srgbClr val="008000"/>
                </a:solidFill>
                <a:effectLst>
                  <a:outerShdw blurRad="114300" dist="101600" dir="2700000" algn="tl" rotWithShape="0">
                    <a:schemeClr val="bg1">
                      <a:alpha val="40000"/>
                    </a:schemeClr>
                  </a:outerShdw>
                </a:effectLst>
              </a:rPr>
              <a:t>otential </a:t>
            </a:r>
            <a:r>
              <a:rPr lang="en-US" dirty="0" smtClean="0">
                <a:solidFill>
                  <a:srgbClr val="008000"/>
                </a:solidFill>
                <a:effectLst>
                  <a:outerShdw blurRad="114300" dist="101600" dir="2700000" algn="tl" rotWithShape="0">
                    <a:schemeClr val="bg1">
                      <a:alpha val="40000"/>
                    </a:schemeClr>
                  </a:outerShdw>
                </a:effectLst>
              </a:rPr>
              <a:t>D</a:t>
            </a:r>
            <a:r>
              <a:rPr lang="en-US" dirty="0" smtClean="0">
                <a:solidFill>
                  <a:srgbClr val="008000"/>
                </a:solidFill>
                <a:effectLst>
                  <a:outerShdw blurRad="114300" dist="101600" dir="2700000" algn="tl" rotWithShape="0">
                    <a:schemeClr val="bg1">
                      <a:alpha val="40000"/>
                    </a:schemeClr>
                  </a:outerShdw>
                </a:effectLst>
              </a:rPr>
              <a:t>onors</a:t>
            </a:r>
            <a:r>
              <a:rPr lang="en-US" dirty="0" smtClean="0">
                <a:solidFill>
                  <a:srgbClr val="008000"/>
                </a:solidFill>
                <a:effectLst>
                  <a:outerShdw blurRad="114300" dist="101600" dir="2700000" algn="tl" rotWithShape="0">
                    <a:schemeClr val="bg1">
                      <a:alpha val="40000"/>
                    </a:schemeClr>
                  </a:outerShdw>
                </a:effectLst>
                <a:hlinkClick r:id="rId3"/>
              </a:rPr>
              <a:t>*</a:t>
            </a:r>
            <a:endParaRPr lang="en-US" dirty="0">
              <a:solidFill>
                <a:srgbClr val="008000"/>
              </a:solidFill>
              <a:effectLst>
                <a:outerShdw blurRad="114300" dist="101600" dir="2700000" algn="tl" rotWithShape="0">
                  <a:schemeClr val="bg1">
                    <a:alpha val="40000"/>
                  </a:schemeClr>
                </a:outerShdw>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Content Placeholder 3" descr="euro.jpg"/>
          <p:cNvPicPr>
            <a:picLocks noGrp="1" noChangeAspect="1"/>
          </p:cNvPicPr>
          <p:nvPr>
            <p:ph idx="1"/>
          </p:nvPr>
        </p:nvPicPr>
        <p:blipFill>
          <a:blip r:embed="rId2"/>
          <a:srcRect l="-16307" r="-16307"/>
          <a:stretch>
            <a:fillRect/>
          </a:stretch>
        </p:blipFill>
        <p:spPr>
          <a:xfrm>
            <a:off x="-1523999" y="-41910"/>
            <a:ext cx="12192000" cy="6899910"/>
          </a:xfrm>
        </p:spPr>
      </p:pic>
      <p:sp>
        <p:nvSpPr>
          <p:cNvPr id="2" name="Title 1"/>
          <p:cNvSpPr>
            <a:spLocks noGrp="1"/>
          </p:cNvSpPr>
          <p:nvPr>
            <p:ph type="title"/>
          </p:nvPr>
        </p:nvSpPr>
        <p:spPr>
          <a:xfrm>
            <a:off x="457200" y="2667000"/>
            <a:ext cx="8229600" cy="1143000"/>
          </a:xfrm>
        </p:spPr>
        <p:txBody>
          <a:bodyPr>
            <a:normAutofit fontScale="90000"/>
          </a:bodyPr>
          <a:lstStyle/>
          <a:p>
            <a:r>
              <a:rPr lang="en-US" dirty="0" smtClean="0"/>
              <a:t>Communicating</a:t>
            </a:r>
            <a:r>
              <a:rPr lang="en-US" dirty="0" smtClean="0"/>
              <a:t> </a:t>
            </a:r>
            <a:r>
              <a:rPr lang="en-US" dirty="0" smtClean="0"/>
              <a:t>W</a:t>
            </a:r>
            <a:r>
              <a:rPr lang="en-US" dirty="0" smtClean="0"/>
              <a:t>ith </a:t>
            </a:r>
            <a:r>
              <a:rPr lang="en-US" dirty="0" smtClean="0"/>
              <a:t>A</a:t>
            </a:r>
            <a:r>
              <a:rPr lang="en-US" dirty="0" smtClean="0"/>
              <a:t>thletes</a:t>
            </a:r>
            <a:r>
              <a:rPr lang="en-US" dirty="0" smtClean="0">
                <a:hlinkClick r:id="rId3"/>
              </a:rPr>
              <a:t>*</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Self-Reflexivity</a:t>
            </a:r>
            <a:r>
              <a:rPr lang="en-US" dirty="0" smtClean="0">
                <a:hlinkClick r:id="rId2"/>
              </a:rPr>
              <a:t>*</a:t>
            </a:r>
            <a:endParaRPr lang="en-US" dirty="0"/>
          </a:p>
        </p:txBody>
      </p:sp>
      <p:pic>
        <p:nvPicPr>
          <p:cNvPr id="4" name="Content Placeholder 3" descr="taxi-driver-you-talkin-to-me-5000052.jpg"/>
          <p:cNvPicPr>
            <a:picLocks noGrp="1" noChangeAspect="1"/>
          </p:cNvPicPr>
          <p:nvPr>
            <p:ph idx="1"/>
          </p:nvPr>
        </p:nvPicPr>
        <p:blipFill>
          <a:blip r:embed="rId3"/>
          <a:srcRect l="-11756" r="-11756"/>
          <a:stretch>
            <a:fillRect/>
          </a:stretch>
        </p:blip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Anxiety Reduction</a:t>
            </a:r>
            <a:endParaRPr lang="en-US" dirty="0"/>
          </a:p>
        </p:txBody>
      </p:sp>
      <p:sp>
        <p:nvSpPr>
          <p:cNvPr id="3" name="Content Placeholder 2"/>
          <p:cNvSpPr>
            <a:spLocks noGrp="1"/>
          </p:cNvSpPr>
          <p:nvPr>
            <p:ph idx="1"/>
          </p:nvPr>
        </p:nvSpPr>
        <p:spPr/>
        <p:txBody>
          <a:bodyPr/>
          <a:lstStyle/>
          <a:p>
            <a:r>
              <a:rPr lang="en-US" dirty="0" smtClean="0"/>
              <a:t>Stress management</a:t>
            </a:r>
          </a:p>
          <a:p>
            <a:endParaRPr lang="en-US" dirty="0" smtClean="0"/>
          </a:p>
          <a:p>
            <a:r>
              <a:rPr lang="en-US" dirty="0" smtClean="0"/>
              <a:t>Increasing coping options</a:t>
            </a:r>
          </a:p>
          <a:p>
            <a:endParaRPr lang="en-US" dirty="0" smtClean="0"/>
          </a:p>
          <a:p>
            <a:r>
              <a:rPr lang="en-US" dirty="0" smtClean="0"/>
              <a:t>Practicing coping options</a:t>
            </a:r>
          </a:p>
          <a:p>
            <a:endParaRPr lang="en-US" dirty="0" smtClean="0"/>
          </a:p>
          <a:p>
            <a:r>
              <a:rPr lang="en-US" dirty="0" smtClean="0"/>
              <a:t>Defense mechanisms</a:t>
            </a:r>
          </a:p>
          <a:p>
            <a:pPr>
              <a:buNone/>
            </a:pP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Stress Management</a:t>
            </a:r>
            <a:r>
              <a:rPr lang="en-US" dirty="0" smtClean="0">
                <a:hlinkClick r:id="rId2"/>
              </a:rPr>
              <a:t>*</a:t>
            </a:r>
            <a:endParaRPr lang="en-US" dirty="0"/>
          </a:p>
        </p:txBody>
      </p:sp>
      <p:pic>
        <p:nvPicPr>
          <p:cNvPr id="4" name="Content Placeholder 3" descr="ski_crash.jpg"/>
          <p:cNvPicPr>
            <a:picLocks noGrp="1" noChangeAspect="1"/>
          </p:cNvPicPr>
          <p:nvPr>
            <p:ph idx="1"/>
          </p:nvPr>
        </p:nvPicPr>
        <p:blipFill>
          <a:blip r:embed="rId3"/>
          <a:srcRect l="-74134" r="-74134"/>
          <a:stretch>
            <a:fillRect/>
          </a:stretch>
        </p:blip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Increasing Coping Options</a:t>
            </a:r>
            <a:r>
              <a:rPr lang="en-US" dirty="0" smtClean="0">
                <a:hlinkClick r:id="rId2"/>
              </a:rPr>
              <a:t>*</a:t>
            </a:r>
            <a:endParaRPr lang="en-US" dirty="0"/>
          </a:p>
        </p:txBody>
      </p:sp>
      <p:pic>
        <p:nvPicPr>
          <p:cNvPr id="4" name="Content Placeholder 3" descr="1-26shaw.jpg"/>
          <p:cNvPicPr>
            <a:picLocks noGrp="1" noChangeAspect="1"/>
          </p:cNvPicPr>
          <p:nvPr>
            <p:ph idx="1"/>
          </p:nvPr>
        </p:nvPicPr>
        <p:blipFill>
          <a:blip r:embed="rId3"/>
          <a:srcRect l="-34477" r="-34477"/>
          <a:stretch>
            <a:fillRect/>
          </a:stretch>
        </p:blip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Practicing Coping Options</a:t>
            </a:r>
            <a:r>
              <a:rPr lang="en-US" dirty="0" smtClean="0">
                <a:hlinkClick r:id="rId2"/>
              </a:rPr>
              <a:t>*</a:t>
            </a:r>
            <a:endParaRPr lang="en-US" dirty="0"/>
          </a:p>
        </p:txBody>
      </p:sp>
      <p:pic>
        <p:nvPicPr>
          <p:cNvPr id="4" name="Content Placeholder 3" descr="8280_500.jpg"/>
          <p:cNvPicPr>
            <a:picLocks noGrp="1" noChangeAspect="1"/>
          </p:cNvPicPr>
          <p:nvPr>
            <p:ph idx="1"/>
          </p:nvPr>
        </p:nvPicPr>
        <p:blipFill>
          <a:blip r:embed="rId3"/>
          <a:srcRect l="-12572" r="-12572"/>
          <a:stretch>
            <a:fillRect/>
          </a:stretch>
        </p:blip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955</TotalTime>
  <Words>280</Words>
  <Application>Microsoft Macintosh PowerPoint</Application>
  <PresentationFormat>On-screen Show (4:3)</PresentationFormat>
  <Paragraphs>71</Paragraphs>
  <Slides>24</Slides>
  <Notes>0</Notes>
  <HiddenSlides>0</HiddenSlides>
  <MMClips>0</MMClips>
  <ScaleCrop>false</ScaleCrop>
  <HeadingPairs>
    <vt:vector size="4" baseType="variant">
      <vt:variant>
        <vt:lpstr>Design Template</vt:lpstr>
      </vt:variant>
      <vt:variant>
        <vt:i4>1</vt:i4>
      </vt:variant>
      <vt:variant>
        <vt:lpstr>Slide Titles</vt:lpstr>
      </vt:variant>
      <vt:variant>
        <vt:i4>24</vt:i4>
      </vt:variant>
    </vt:vector>
  </HeadingPairs>
  <TitlesOfParts>
    <vt:vector size="25" baseType="lpstr">
      <vt:lpstr>Apex</vt:lpstr>
      <vt:lpstr>Slide 1</vt:lpstr>
      <vt:lpstr>Why Intercultural Communications?</vt:lpstr>
      <vt:lpstr>Increase Relations With Potential Donors*</vt:lpstr>
      <vt:lpstr>Communicating With Athletes*</vt:lpstr>
      <vt:lpstr>Self-Reflexivity*</vt:lpstr>
      <vt:lpstr>Anxiety Reduction</vt:lpstr>
      <vt:lpstr>Stress Management*</vt:lpstr>
      <vt:lpstr>Increasing Coping Options*</vt:lpstr>
      <vt:lpstr>Practicing Coping Options*</vt:lpstr>
      <vt:lpstr>Defense Mechanisms*</vt:lpstr>
      <vt:lpstr>Linguistics</vt:lpstr>
      <vt:lpstr>Meaning In Language With The Ultimate Warrior*</vt:lpstr>
      <vt:lpstr>The Relativist Position*</vt:lpstr>
      <vt:lpstr>Age Identity*</vt:lpstr>
      <vt:lpstr>Co-Cultural Communication </vt:lpstr>
      <vt:lpstr>Co-Cultural Communication </vt:lpstr>
      <vt:lpstr>Assimilation Strategies*</vt:lpstr>
      <vt:lpstr>Accommodation Strategies*</vt:lpstr>
      <vt:lpstr>Separation Strategies*</vt:lpstr>
      <vt:lpstr>Communicating Cross Culturally</vt:lpstr>
      <vt:lpstr>Culture Shock*</vt:lpstr>
      <vt:lpstr>Assumption of Similarity*</vt:lpstr>
      <vt:lpstr>The end</vt:lpstr>
      <vt:lpstr>Slide 24</vt:lpstr>
    </vt:vector>
  </TitlesOfParts>
  <Company>CSU Sacramento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Intercultural Communications</dc:title>
  <dc:creator>Administrator</dc:creator>
  <cp:lastModifiedBy>CSU User</cp:lastModifiedBy>
  <cp:revision>72</cp:revision>
  <dcterms:created xsi:type="dcterms:W3CDTF">2011-05-13T22:26:21Z</dcterms:created>
  <dcterms:modified xsi:type="dcterms:W3CDTF">2011-05-13T22:49:40Z</dcterms:modified>
</cp:coreProperties>
</file>